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257" r:id="rId2"/>
    <p:sldId id="259" r:id="rId3"/>
    <p:sldId id="261" r:id="rId4"/>
    <p:sldId id="260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2" frameSlides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16" d="100"/>
          <a:sy n="116" d="100"/>
        </p:scale>
        <p:origin x="-67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7" Type="http://schemas.openxmlformats.org/officeDocument/2006/relationships/handoutMaster" Target="handoutMasters/handoutMaster1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23402B-8E68-E14F-9C0E-DBEB99CAE88B}" type="datetimeFigureOut">
              <a:rPr lang="en-US" smtClean="0"/>
              <a:t>3/27/15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DD0BFC-5FC8-254D-8F44-B1D66919F5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343437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BF1E9B-8BC1-014B-9CE3-DB1972CBC4C5}" type="datetimeFigureOut">
              <a:rPr lang="en-US" smtClean="0"/>
              <a:t>3/27/15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275977-EA88-F54B-A976-087A661D16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72477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457200" indent="-457200"/>
            <a:r>
              <a:rPr lang="en-US" sz="1200" b="0" dirty="0" smtClean="0"/>
              <a:t>Research</a:t>
            </a:r>
            <a:r>
              <a:rPr lang="en-US" sz="1200" b="0" baseline="0" dirty="0" smtClean="0"/>
              <a:t> Methods </a:t>
            </a:r>
            <a:r>
              <a:rPr lang="en-US" sz="1200" b="0" dirty="0" smtClean="0"/>
              <a:t>Three-fold objective: </a:t>
            </a:r>
          </a:p>
          <a:p>
            <a:pPr marL="457200" indent="-457200">
              <a:buFontTx/>
              <a:buAutoNum type="arabicParenR"/>
            </a:pPr>
            <a:r>
              <a:rPr lang="en-US" sz="1200" b="0" dirty="0" smtClean="0"/>
              <a:t>kindle a passion and facility for scientific inquiry  </a:t>
            </a:r>
          </a:p>
          <a:p>
            <a:pPr marL="457200" indent="-457200">
              <a:buFontTx/>
              <a:buAutoNum type="arabicParenR"/>
            </a:pPr>
            <a:r>
              <a:rPr lang="en-US" sz="1200" b="0" dirty="0" smtClean="0"/>
              <a:t>develop skills for independent, intelligent experiment design, execution, analysis and presentation</a:t>
            </a:r>
          </a:p>
          <a:p>
            <a:pPr marL="457200" indent="-457200">
              <a:buFontTx/>
              <a:buAutoNum type="arabicParenR"/>
            </a:pPr>
            <a:r>
              <a:rPr lang="en-US" sz="1200" b="0" dirty="0" smtClean="0"/>
              <a:t>introduce you to the scientific research enterprise</a:t>
            </a:r>
          </a:p>
          <a:p>
            <a:pPr marL="457200" indent="-457200">
              <a:buFontTx/>
              <a:buAutoNum type="arabicParenR"/>
            </a:pPr>
            <a:endParaRPr lang="en-US" sz="1200" b="0" dirty="0" smtClean="0"/>
          </a:p>
          <a:p>
            <a:pPr marL="457200" indent="-457200"/>
            <a:r>
              <a:rPr lang="en-US" sz="1200" b="0" dirty="0" smtClean="0"/>
              <a:t>During this course students are also introduced Research Streams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66278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28934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EA34EA-16FD-8743-AF65-2AB999BAA751}" type="datetimeFigureOut">
              <a:rPr lang="en-US" smtClean="0"/>
              <a:t>3/27/15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E90CA-C23F-E748-A375-CA470D8ABA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03799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EA34EA-16FD-8743-AF65-2AB999BAA751}" type="datetimeFigureOut">
              <a:rPr lang="en-US" smtClean="0"/>
              <a:t>3/27/15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E90CA-C23F-E748-A375-CA470D8ABA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99466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EA34EA-16FD-8743-AF65-2AB999BAA751}" type="datetimeFigureOut">
              <a:rPr lang="en-US" smtClean="0"/>
              <a:t>3/27/15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E90CA-C23F-E748-A375-CA470D8ABA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7871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EA34EA-16FD-8743-AF65-2AB999BAA751}" type="datetimeFigureOut">
              <a:rPr lang="en-US" smtClean="0"/>
              <a:t>3/27/15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E90CA-C23F-E748-A375-CA470D8ABA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52920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EA34EA-16FD-8743-AF65-2AB999BAA751}" type="datetimeFigureOut">
              <a:rPr lang="en-US" smtClean="0"/>
              <a:t>3/27/15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E90CA-C23F-E748-A375-CA470D8ABA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92440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EA34EA-16FD-8743-AF65-2AB999BAA751}" type="datetimeFigureOut">
              <a:rPr lang="en-US" smtClean="0"/>
              <a:t>3/27/15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E90CA-C23F-E748-A375-CA470D8ABA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09827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EA34EA-16FD-8743-AF65-2AB999BAA751}" type="datetimeFigureOut">
              <a:rPr lang="en-US" smtClean="0"/>
              <a:t>3/27/15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E90CA-C23F-E748-A375-CA470D8ABA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12510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EA34EA-16FD-8743-AF65-2AB999BAA751}" type="datetimeFigureOut">
              <a:rPr lang="en-US" smtClean="0"/>
              <a:t>3/27/15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E90CA-C23F-E748-A375-CA470D8ABA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11544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EA34EA-16FD-8743-AF65-2AB999BAA751}" type="datetimeFigureOut">
              <a:rPr lang="en-US" smtClean="0"/>
              <a:t>3/27/15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E90CA-C23F-E748-A375-CA470D8ABA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09006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EA34EA-16FD-8743-AF65-2AB999BAA751}" type="datetimeFigureOut">
              <a:rPr lang="en-US" smtClean="0"/>
              <a:t>3/27/15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E90CA-C23F-E748-A375-CA470D8ABA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70213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EA34EA-16FD-8743-AF65-2AB999BAA751}" type="datetimeFigureOut">
              <a:rPr lang="en-US" smtClean="0"/>
              <a:t>3/27/15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E90CA-C23F-E748-A375-CA470D8ABA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73024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EA34EA-16FD-8743-AF65-2AB999BAA751}" type="datetimeFigureOut">
              <a:rPr lang="en-US" smtClean="0"/>
              <a:t>3/27/15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CE90CA-C23F-E748-A375-CA470D8ABA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44716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Relationship Id="rId3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5489" y="262458"/>
            <a:ext cx="4285852" cy="1379797"/>
          </a:xfrm>
        </p:spPr>
        <p:txBody>
          <a:bodyPr>
            <a:noAutofit/>
          </a:bodyPr>
          <a:lstStyle/>
          <a:p>
            <a:r>
              <a:rPr lang="en-US" sz="3600" b="1" dirty="0" smtClean="0"/>
              <a:t>UT Austin’s Freshman </a:t>
            </a:r>
            <a:br>
              <a:rPr lang="en-US" sz="3600" b="1" dirty="0" smtClean="0"/>
            </a:br>
            <a:r>
              <a:rPr lang="en-US" sz="3600" b="1" dirty="0" smtClean="0"/>
              <a:t>Research Initiative</a:t>
            </a:r>
            <a:endParaRPr lang="en-US" sz="3600" dirty="0"/>
          </a:p>
        </p:txBody>
      </p:sp>
      <p:sp>
        <p:nvSpPr>
          <p:cNvPr id="4" name="TextBox 3"/>
          <p:cNvSpPr txBox="1"/>
          <p:nvPr/>
        </p:nvSpPr>
        <p:spPr>
          <a:xfrm>
            <a:off x="245489" y="1697361"/>
            <a:ext cx="401748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https://</a:t>
            </a:r>
            <a:r>
              <a:rPr lang="en-US" sz="2800" dirty="0" err="1" smtClean="0"/>
              <a:t>cns.utexas.edu</a:t>
            </a:r>
            <a:r>
              <a:rPr lang="en-US" sz="2800" dirty="0" smtClean="0"/>
              <a:t>/</a:t>
            </a:r>
            <a:r>
              <a:rPr lang="en-US" sz="2800" dirty="0" err="1" smtClean="0"/>
              <a:t>fri</a:t>
            </a:r>
            <a:endParaRPr lang="en-US" sz="2800" dirty="0"/>
          </a:p>
        </p:txBody>
      </p:sp>
      <p:sp>
        <p:nvSpPr>
          <p:cNvPr id="5" name="TextBox 17"/>
          <p:cNvSpPr txBox="1">
            <a:spLocks noChangeArrowheads="1"/>
          </p:cNvSpPr>
          <p:nvPr/>
        </p:nvSpPr>
        <p:spPr bwMode="auto">
          <a:xfrm>
            <a:off x="4773410" y="487039"/>
            <a:ext cx="3236433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dirty="0">
                <a:latin typeface="Calibri" pitchFamily="34" charset="0"/>
              </a:rPr>
              <a:t>b</a:t>
            </a:r>
            <a:r>
              <a:rPr lang="en-US" sz="2800" dirty="0" smtClean="0">
                <a:latin typeface="Calibri" pitchFamily="34" charset="0"/>
              </a:rPr>
              <a:t>asic unit:</a:t>
            </a:r>
          </a:p>
          <a:p>
            <a:pPr algn="ctr"/>
            <a:r>
              <a:rPr lang="en-US" sz="2800" b="1" dirty="0" smtClean="0">
                <a:latin typeface="Calibri" pitchFamily="34" charset="0"/>
              </a:rPr>
              <a:t>FRI Research Stream</a:t>
            </a:r>
            <a:endParaRPr lang="en-US" sz="2800" dirty="0">
              <a:latin typeface="Calibri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206961" y="2827196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7" name="TextBox 15"/>
          <p:cNvSpPr txBox="1">
            <a:spLocks noChangeArrowheads="1"/>
          </p:cNvSpPr>
          <p:nvPr/>
        </p:nvSpPr>
        <p:spPr bwMode="auto">
          <a:xfrm>
            <a:off x="4531341" y="1642256"/>
            <a:ext cx="4211610" cy="2369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2800" dirty="0" smtClean="0">
                <a:latin typeface="Calibri" pitchFamily="34" charset="0"/>
              </a:rPr>
              <a:t>PI</a:t>
            </a:r>
            <a:endParaRPr lang="en-US" sz="2800" dirty="0">
              <a:latin typeface="Calibri" pitchFamily="34" charset="0"/>
            </a:endParaRPr>
          </a:p>
          <a:p>
            <a:pPr algn="ctr"/>
            <a:r>
              <a:rPr lang="en-US" sz="1200" dirty="0">
                <a:latin typeface="Calibri" pitchFamily="34" charset="0"/>
              </a:rPr>
              <a:t>|</a:t>
            </a:r>
          </a:p>
          <a:p>
            <a:pPr algn="ctr"/>
            <a:r>
              <a:rPr lang="en-US" sz="2800" dirty="0" smtClean="0">
                <a:latin typeface="Calibri" pitchFamily="34" charset="0"/>
              </a:rPr>
              <a:t>Postdoc</a:t>
            </a:r>
            <a:r>
              <a:rPr lang="en-US" sz="2800" dirty="0">
                <a:latin typeface="Calibri" pitchFamily="34" charset="0"/>
              </a:rPr>
              <a:t>/Research Educator</a:t>
            </a:r>
          </a:p>
          <a:p>
            <a:pPr algn="ctr"/>
            <a:r>
              <a:rPr lang="en-US" sz="1200" dirty="0">
                <a:latin typeface="Calibri" pitchFamily="34" charset="0"/>
              </a:rPr>
              <a:t>|</a:t>
            </a:r>
          </a:p>
          <a:p>
            <a:pPr algn="ctr"/>
            <a:r>
              <a:rPr lang="en-US" sz="2800" dirty="0">
                <a:latin typeface="Calibri" pitchFamily="34" charset="0"/>
              </a:rPr>
              <a:t>GRA/TA</a:t>
            </a:r>
          </a:p>
          <a:p>
            <a:pPr algn="ctr"/>
            <a:r>
              <a:rPr lang="en-US" sz="1200" dirty="0">
                <a:latin typeface="Calibri" pitchFamily="34" charset="0"/>
              </a:rPr>
              <a:t>|</a:t>
            </a:r>
          </a:p>
          <a:p>
            <a:pPr algn="ctr"/>
            <a:r>
              <a:rPr lang="en-US" sz="2800" dirty="0">
                <a:latin typeface="Calibri" pitchFamily="34" charset="0"/>
              </a:rPr>
              <a:t>Student/URA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531341" y="4236101"/>
            <a:ext cx="4612659" cy="1200328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en-US" sz="2400" dirty="0">
                <a:latin typeface="Calibri" pitchFamily="34" charset="0"/>
              </a:rPr>
              <a:t> 6-12 </a:t>
            </a:r>
            <a:r>
              <a:rPr lang="en-US" sz="2400" dirty="0" smtClean="0">
                <a:latin typeface="Calibri" pitchFamily="34" charset="0"/>
              </a:rPr>
              <a:t>sem. hour </a:t>
            </a:r>
            <a:r>
              <a:rPr lang="en-US" sz="2400" dirty="0">
                <a:latin typeface="Calibri" pitchFamily="34" charset="0"/>
              </a:rPr>
              <a:t>guided inquiries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en-US" sz="2400" dirty="0">
                <a:latin typeface="Calibri" pitchFamily="34" charset="0"/>
              </a:rPr>
              <a:t> Basic → Advanced Techniques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en-US" sz="2400" dirty="0">
                <a:latin typeface="Calibri" pitchFamily="34" charset="0"/>
              </a:rPr>
              <a:t> Known → Unknown</a:t>
            </a:r>
          </a:p>
        </p:txBody>
      </p:sp>
      <p:sp>
        <p:nvSpPr>
          <p:cNvPr id="10" name="TextBox 13"/>
          <p:cNvSpPr txBox="1">
            <a:spLocks noChangeArrowheads="1"/>
          </p:cNvSpPr>
          <p:nvPr/>
        </p:nvSpPr>
        <p:spPr bwMode="auto">
          <a:xfrm>
            <a:off x="4531341" y="5674880"/>
            <a:ext cx="4555356" cy="83099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 typeface="Arial" charset="0"/>
              <a:buNone/>
              <a:defRPr/>
            </a:pPr>
            <a:r>
              <a:rPr lang="en-US" sz="2400" b="1" dirty="0" smtClean="0">
                <a:latin typeface="Calibri" pitchFamily="34" charset="0"/>
              </a:rPr>
              <a:t>30-40 </a:t>
            </a:r>
            <a:r>
              <a:rPr lang="en-US" sz="2400" dirty="0">
                <a:latin typeface="Calibri" pitchFamily="34" charset="0"/>
              </a:rPr>
              <a:t>undergraduate researchers per faculty-led group</a:t>
            </a:r>
          </a:p>
        </p:txBody>
      </p:sp>
      <p:pic>
        <p:nvPicPr>
          <p:cNvPr id="12" name="Content Placeholder 3" descr="FRI_TEMP_acro (1)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410297" y="0"/>
            <a:ext cx="1676400" cy="801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598762" y="2350894"/>
            <a:ext cx="3664214" cy="4154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A new model for teaching:</a:t>
            </a:r>
          </a:p>
          <a:p>
            <a:r>
              <a:rPr lang="en-US" sz="2400" dirty="0" smtClean="0"/>
              <a:t>• Faculty engage freshmen in advancing their own field of research</a:t>
            </a:r>
          </a:p>
          <a:p>
            <a:r>
              <a:rPr lang="en-US" sz="2400" dirty="0" smtClean="0"/>
              <a:t>• System allows time and guidance so that students can fail and re-do a procedure</a:t>
            </a:r>
          </a:p>
          <a:p>
            <a:r>
              <a:rPr lang="en-US" sz="2400" dirty="0" smtClean="0"/>
              <a:t>• Students transition from structure to unstructured research experiences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8248967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566737" y="831939"/>
            <a:ext cx="2362200" cy="519113"/>
          </a:xfrm>
          <a:prstGeom prst="rect">
            <a:avLst/>
          </a:prstGeom>
          <a:solidFill>
            <a:schemeClr val="accent5">
              <a:lumMod val="50000"/>
            </a:schemeClr>
          </a:solidFill>
          <a:ln w="9525">
            <a:noFill/>
            <a:miter lim="800000"/>
            <a:headEnd/>
            <a:tailEnd/>
          </a:ln>
          <a:effectLst>
            <a:outerShdw dist="38100" dir="5400000" algn="t" rotWithShape="0">
              <a:srgbClr val="000000">
                <a:alpha val="39999"/>
              </a:srgbClr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0"/>
              </a:spcBef>
              <a:buFontTx/>
              <a:buNone/>
            </a:pPr>
            <a:r>
              <a:rPr lang="en-US" sz="1600" dirty="0">
                <a:solidFill>
                  <a:srgbClr val="FFFFFF"/>
                </a:solidFill>
                <a:latin typeface="Calibri" pitchFamily="34" charset="0"/>
              </a:rPr>
              <a:t> </a:t>
            </a:r>
            <a:r>
              <a:rPr lang="en-US" sz="2800" dirty="0">
                <a:solidFill>
                  <a:srgbClr val="FFFFFF"/>
                </a:solidFill>
                <a:latin typeface="Calibri" pitchFamily="34" charset="0"/>
              </a:rPr>
              <a:t>Freshman</a:t>
            </a:r>
          </a:p>
        </p:txBody>
      </p:sp>
      <p:sp>
        <p:nvSpPr>
          <p:cNvPr id="25" name="Rectangle 8"/>
          <p:cNvSpPr>
            <a:spLocks noChangeArrowheads="1"/>
          </p:cNvSpPr>
          <p:nvPr/>
        </p:nvSpPr>
        <p:spPr bwMode="auto">
          <a:xfrm>
            <a:off x="2743200" y="236986"/>
            <a:ext cx="37732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FontTx/>
              <a:buNone/>
            </a:pPr>
            <a:r>
              <a:rPr lang="en-US" sz="3200" dirty="0">
                <a:latin typeface="+mn-lt"/>
                <a:sym typeface="Helvetica" pitchFamily="34" charset="0"/>
              </a:rPr>
              <a:t>FRI </a:t>
            </a:r>
            <a:r>
              <a:rPr lang="en-US" sz="3200" dirty="0" smtClean="0">
                <a:latin typeface="+mn-lt"/>
                <a:sym typeface="Helvetica" pitchFamily="34" charset="0"/>
              </a:rPr>
              <a:t> Student Timeline</a:t>
            </a:r>
            <a:endParaRPr lang="en-US" sz="3200" dirty="0">
              <a:latin typeface="+mn-lt"/>
              <a:sym typeface="Helvetica" pitchFamily="34" charset="0"/>
            </a:endParaRPr>
          </a:p>
        </p:txBody>
      </p:sp>
      <p:sp>
        <p:nvSpPr>
          <p:cNvPr id="26" name="TextBox 25"/>
          <p:cNvSpPr txBox="1">
            <a:spLocks noChangeArrowheads="1"/>
          </p:cNvSpPr>
          <p:nvPr/>
        </p:nvSpPr>
        <p:spPr bwMode="auto">
          <a:xfrm>
            <a:off x="5805487" y="821761"/>
            <a:ext cx="2362200" cy="519113"/>
          </a:xfrm>
          <a:prstGeom prst="rect">
            <a:avLst/>
          </a:prstGeom>
          <a:solidFill>
            <a:schemeClr val="accent5">
              <a:lumMod val="50000"/>
            </a:schemeClr>
          </a:solidFill>
          <a:ln w="9525">
            <a:noFill/>
            <a:miter lim="800000"/>
            <a:headEnd/>
            <a:tailEnd/>
          </a:ln>
          <a:effectLst>
            <a:outerShdw dist="38100" dir="5400000" algn="t" rotWithShape="0">
              <a:srgbClr val="000000">
                <a:alpha val="39999"/>
              </a:srgbClr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0"/>
              </a:spcBef>
              <a:buFontTx/>
              <a:buNone/>
            </a:pPr>
            <a:r>
              <a:rPr lang="en-US" sz="1600" dirty="0">
                <a:solidFill>
                  <a:srgbClr val="FFFFFF"/>
                </a:solidFill>
                <a:latin typeface="Calibri" pitchFamily="34" charset="0"/>
              </a:rPr>
              <a:t> </a:t>
            </a:r>
            <a:r>
              <a:rPr lang="en-US" sz="2800" dirty="0">
                <a:solidFill>
                  <a:srgbClr val="FFFFFF"/>
                </a:solidFill>
                <a:latin typeface="Calibri" pitchFamily="34" charset="0"/>
              </a:rPr>
              <a:t>Sophomore</a:t>
            </a:r>
          </a:p>
        </p:txBody>
      </p:sp>
      <p:sp>
        <p:nvSpPr>
          <p:cNvPr id="27" name="TextBox 26"/>
          <p:cNvSpPr txBox="1">
            <a:spLocks noChangeArrowheads="1"/>
          </p:cNvSpPr>
          <p:nvPr/>
        </p:nvSpPr>
        <p:spPr bwMode="auto">
          <a:xfrm>
            <a:off x="191257" y="1578565"/>
            <a:ext cx="1219200" cy="519113"/>
          </a:xfrm>
          <a:prstGeom prst="rect">
            <a:avLst/>
          </a:prstGeom>
          <a:solidFill>
            <a:schemeClr val="accent5">
              <a:lumMod val="75000"/>
            </a:schemeClr>
          </a:solidFill>
          <a:ln w="9525">
            <a:noFill/>
            <a:miter lim="800000"/>
            <a:headEnd/>
            <a:tailEnd/>
          </a:ln>
          <a:effectLst>
            <a:outerShdw dist="38100" dir="5400000" algn="t" rotWithShape="0">
              <a:srgbClr val="000000">
                <a:alpha val="39999"/>
              </a:srgbClr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0"/>
              </a:spcBef>
              <a:buFontTx/>
              <a:buNone/>
            </a:pPr>
            <a:r>
              <a:rPr lang="en-US" sz="1600" dirty="0">
                <a:solidFill>
                  <a:srgbClr val="FFFFFF"/>
                </a:solidFill>
                <a:latin typeface="Calibri" pitchFamily="34" charset="0"/>
              </a:rPr>
              <a:t> </a:t>
            </a:r>
            <a:r>
              <a:rPr lang="en-US" sz="2800" dirty="0">
                <a:solidFill>
                  <a:srgbClr val="FFFFFF"/>
                </a:solidFill>
                <a:latin typeface="Calibri" pitchFamily="34" charset="0"/>
              </a:rPr>
              <a:t>Fall</a:t>
            </a:r>
          </a:p>
        </p:txBody>
      </p:sp>
      <p:sp>
        <p:nvSpPr>
          <p:cNvPr id="28" name="TextBox 27"/>
          <p:cNvSpPr txBox="1">
            <a:spLocks noChangeArrowheads="1"/>
          </p:cNvSpPr>
          <p:nvPr/>
        </p:nvSpPr>
        <p:spPr bwMode="auto">
          <a:xfrm>
            <a:off x="5670550" y="1578565"/>
            <a:ext cx="1219200" cy="519113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  <a:effectLst>
            <a:outerShdw dist="38100" dir="5400000" algn="t" rotWithShape="0">
              <a:srgbClr val="000000">
                <a:alpha val="39999"/>
              </a:srgbClr>
            </a:outerShdw>
          </a:effectLst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en-US" sz="1600" dirty="0">
                <a:latin typeface="+mn-lt"/>
              </a:rPr>
              <a:t> </a:t>
            </a:r>
            <a:r>
              <a:rPr lang="en-US" sz="2800" dirty="0">
                <a:latin typeface="Calibri" pitchFamily="34" charset="0"/>
              </a:rPr>
              <a:t>Fall</a:t>
            </a:r>
          </a:p>
        </p:txBody>
      </p:sp>
      <p:sp>
        <p:nvSpPr>
          <p:cNvPr id="29" name="TextBox 28"/>
          <p:cNvSpPr txBox="1">
            <a:spLocks noChangeArrowheads="1"/>
          </p:cNvSpPr>
          <p:nvPr/>
        </p:nvSpPr>
        <p:spPr bwMode="auto">
          <a:xfrm>
            <a:off x="2147887" y="1578565"/>
            <a:ext cx="1219200" cy="519113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  <a:effectLst>
            <a:outerShdw dist="38100" dir="5400000" algn="t" rotWithShape="0">
              <a:srgbClr val="000000">
                <a:alpha val="39999"/>
              </a:srgbClr>
            </a:outerShdw>
          </a:effectLst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en-US" sz="2800" dirty="0" smtClean="0">
                <a:latin typeface="Calibri" pitchFamily="34" charset="0"/>
              </a:rPr>
              <a:t>Spring</a:t>
            </a:r>
            <a:endParaRPr lang="en-US" sz="2800" dirty="0">
              <a:latin typeface="Calibri" pitchFamily="34" charset="0"/>
            </a:endParaRPr>
          </a:p>
        </p:txBody>
      </p:sp>
      <p:sp>
        <p:nvSpPr>
          <p:cNvPr id="30" name="TextBox 29"/>
          <p:cNvSpPr txBox="1">
            <a:spLocks noChangeArrowheads="1"/>
          </p:cNvSpPr>
          <p:nvPr/>
        </p:nvSpPr>
        <p:spPr bwMode="auto">
          <a:xfrm>
            <a:off x="3843337" y="1578565"/>
            <a:ext cx="1447800" cy="519113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  <a:effectLst>
            <a:outerShdw dist="38100" dir="5400000" algn="t" rotWithShape="0">
              <a:srgbClr val="000000">
                <a:alpha val="39999"/>
              </a:srgbClr>
            </a:outerShdw>
          </a:effectLst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en-US" sz="2800" dirty="0">
                <a:latin typeface="Calibri" pitchFamily="34" charset="0"/>
              </a:rPr>
              <a:t>Summer</a:t>
            </a:r>
          </a:p>
        </p:txBody>
      </p:sp>
      <p:sp>
        <p:nvSpPr>
          <p:cNvPr id="31" name="TextBox 30"/>
          <p:cNvSpPr txBox="1">
            <a:spLocks noChangeArrowheads="1"/>
          </p:cNvSpPr>
          <p:nvPr/>
        </p:nvSpPr>
        <p:spPr bwMode="auto">
          <a:xfrm>
            <a:off x="7310436" y="1578565"/>
            <a:ext cx="1219200" cy="519113"/>
          </a:xfrm>
          <a:prstGeom prst="rect">
            <a:avLst/>
          </a:prstGeom>
          <a:solidFill>
            <a:schemeClr val="accent5">
              <a:lumMod val="75000"/>
            </a:schemeClr>
          </a:solidFill>
          <a:ln w="9525">
            <a:noFill/>
            <a:miter lim="800000"/>
            <a:headEnd/>
            <a:tailEnd/>
          </a:ln>
          <a:effectLst>
            <a:outerShdw dist="38100" dir="5400000" algn="t" rotWithShape="0">
              <a:srgbClr val="000000">
                <a:alpha val="39999"/>
              </a:srgbClr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0"/>
              </a:spcBef>
              <a:buFontTx/>
              <a:buNone/>
            </a:pPr>
            <a:r>
              <a:rPr lang="en-US" sz="1600" dirty="0">
                <a:solidFill>
                  <a:srgbClr val="FFFFFF"/>
                </a:solidFill>
                <a:latin typeface="Calibri" pitchFamily="34" charset="0"/>
              </a:rPr>
              <a:t> </a:t>
            </a:r>
            <a:r>
              <a:rPr lang="en-US" sz="2800" dirty="0">
                <a:solidFill>
                  <a:srgbClr val="FFFFFF"/>
                </a:solidFill>
                <a:latin typeface="Calibri" pitchFamily="34" charset="0"/>
              </a:rPr>
              <a:t>Spring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53734" y="2250878"/>
            <a:ext cx="1641544" cy="2677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15888" indent="-115888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b="1" dirty="0">
                <a:latin typeface="+mn-lt"/>
              </a:rPr>
              <a:t>Research </a:t>
            </a:r>
            <a:r>
              <a:rPr lang="en-US" sz="2400" b="1" dirty="0" smtClean="0">
                <a:latin typeface="+mn-lt"/>
              </a:rPr>
              <a:t>Methods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/>
              <a:t> </a:t>
            </a:r>
            <a:r>
              <a:rPr lang="en-US" sz="2400" b="1" dirty="0" smtClean="0"/>
              <a:t> Course</a:t>
            </a:r>
            <a:endParaRPr lang="en-US" sz="2400" b="1" dirty="0">
              <a:latin typeface="+mn-lt"/>
            </a:endParaRPr>
          </a:p>
          <a:p>
            <a:pPr marL="115888" indent="-115888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b="1" dirty="0">
                <a:latin typeface="+mn-lt"/>
              </a:rPr>
              <a:t>Stream Selection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en-US" sz="2400" dirty="0">
              <a:latin typeface="+mn-lt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en-US" sz="2400" dirty="0">
              <a:latin typeface="+mn-lt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2019300" y="2703017"/>
            <a:ext cx="1592654" cy="24622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 smtClean="0">
                <a:latin typeface="+mn-lt"/>
              </a:rPr>
              <a:t>Intro to lab techniques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000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>
                <a:latin typeface="+mn-lt"/>
              </a:rPr>
              <a:t>Begin Research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en-US" sz="2400" dirty="0">
              <a:latin typeface="+mn-lt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en-US" sz="2400" dirty="0">
              <a:latin typeface="+mn-lt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757185" y="2660808"/>
            <a:ext cx="1752600" cy="29546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 smtClean="0">
                <a:latin typeface="+mn-lt"/>
              </a:rPr>
              <a:t>Fellowship</a:t>
            </a:r>
          </a:p>
          <a:p>
            <a:pPr marL="115888" indent="-115888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sz="2400" dirty="0" smtClean="0">
                <a:latin typeface="+mn-lt"/>
              </a:rPr>
              <a:t>  Summer School</a:t>
            </a:r>
          </a:p>
          <a:p>
            <a:pPr marL="115888" indent="-115888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en-US" sz="1000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>
                <a:latin typeface="+mn-lt"/>
              </a:rPr>
              <a:t>Head start on Fall Research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en-US" sz="1600" dirty="0">
              <a:latin typeface="+mn-lt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en-US" sz="1600" dirty="0">
              <a:latin typeface="+mn-lt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5624674" y="2636503"/>
            <a:ext cx="1524000" cy="206210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 err="1" smtClean="0">
                <a:latin typeface="+mn-lt"/>
              </a:rPr>
              <a:t>Indepen</a:t>
            </a:r>
            <a:r>
              <a:rPr lang="en-US" sz="2400" dirty="0" smtClean="0">
                <a:latin typeface="+mn-lt"/>
              </a:rPr>
              <a:t>- dent </a:t>
            </a:r>
            <a:r>
              <a:rPr lang="en-US" sz="2400" dirty="0">
                <a:latin typeface="+mn-lt"/>
              </a:rPr>
              <a:t>Research</a:t>
            </a:r>
          </a:p>
          <a:p>
            <a:pPr marL="115888" indent="-115888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en-US" sz="2400" b="1" dirty="0">
              <a:latin typeface="+mn-lt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en-US" sz="1600" dirty="0">
              <a:latin typeface="+mn-lt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en-US" sz="1600" dirty="0">
              <a:latin typeface="+mn-lt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7254874" y="2319101"/>
            <a:ext cx="1825625" cy="34778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15888" indent="-115888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dirty="0" smtClean="0">
                <a:latin typeface="+mn-lt"/>
              </a:rPr>
              <a:t>Publish or Present</a:t>
            </a:r>
            <a:endParaRPr lang="en-US" sz="2400" dirty="0">
              <a:latin typeface="+mn-lt"/>
            </a:endParaRPr>
          </a:p>
          <a:p>
            <a:pPr marL="115888" indent="-115888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1000" dirty="0">
              <a:latin typeface="+mn-lt"/>
            </a:endParaRPr>
          </a:p>
          <a:p>
            <a:pPr marL="115888" indent="-115888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dirty="0">
                <a:latin typeface="+mn-lt"/>
              </a:rPr>
              <a:t>Peer </a:t>
            </a:r>
            <a:r>
              <a:rPr lang="en-US" sz="2400" dirty="0" smtClean="0">
                <a:latin typeface="+mn-lt"/>
              </a:rPr>
              <a:t>Mentor</a:t>
            </a:r>
            <a:endParaRPr lang="en-US" sz="2400" dirty="0">
              <a:latin typeface="+mn-lt"/>
            </a:endParaRPr>
          </a:p>
          <a:p>
            <a:pPr marL="115888" indent="-115888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1000" dirty="0">
              <a:latin typeface="+mn-lt"/>
            </a:endParaRPr>
          </a:p>
          <a:p>
            <a:pPr marL="115888" indent="-115888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dirty="0">
                <a:latin typeface="+mn-lt"/>
              </a:rPr>
              <a:t>Join faculty labs, REUs,   internships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en-US" sz="1600" dirty="0">
              <a:latin typeface="+mn-lt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en-US" sz="1600" dirty="0">
              <a:latin typeface="+mn-lt"/>
            </a:endParaRPr>
          </a:p>
        </p:txBody>
      </p:sp>
      <p:sp>
        <p:nvSpPr>
          <p:cNvPr id="37" name="Text Box 644"/>
          <p:cNvSpPr txBox="1">
            <a:spLocks noChangeArrowheads="1"/>
          </p:cNvSpPr>
          <p:nvPr/>
        </p:nvSpPr>
        <p:spPr bwMode="auto">
          <a:xfrm>
            <a:off x="1845670" y="2250878"/>
            <a:ext cx="5227920" cy="366713"/>
          </a:xfrm>
          <a:prstGeom prst="rect">
            <a:avLst/>
          </a:prstGeom>
          <a:solidFill>
            <a:srgbClr val="FE7F00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  <a:buFontTx/>
              <a:buNone/>
            </a:pPr>
            <a:r>
              <a:rPr lang="en-US" sz="1800" dirty="0"/>
              <a:t>Research Stream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566737" y="5534561"/>
            <a:ext cx="5949675" cy="11710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0" y="5344188"/>
            <a:ext cx="8529636" cy="13614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00050" lvl="1" indent="0" eaLnBrk="0" hangingPunct="0">
              <a:buFont typeface="Arial"/>
              <a:buNone/>
              <a:defRPr/>
            </a:pPr>
            <a:r>
              <a:rPr lang="en-US" sz="2400" dirty="0" smtClean="0"/>
              <a:t>In 2005 pilot: 45 students in 3 research streams (Bio &amp; </a:t>
            </a:r>
            <a:r>
              <a:rPr lang="en-US" sz="2400" dirty="0" err="1" smtClean="0"/>
              <a:t>Chem</a:t>
            </a:r>
            <a:r>
              <a:rPr lang="en-US" sz="2400" dirty="0" smtClean="0"/>
              <a:t>)</a:t>
            </a:r>
          </a:p>
          <a:p>
            <a:pPr marL="400050" lvl="1" indent="0" eaLnBrk="0" hangingPunct="0">
              <a:buFont typeface="Arial"/>
              <a:buNone/>
              <a:defRPr/>
            </a:pPr>
            <a:r>
              <a:rPr lang="en-US" sz="2400" dirty="0" smtClean="0"/>
              <a:t>In 2014:  850 students in 25 research streams (Bio, </a:t>
            </a:r>
            <a:r>
              <a:rPr lang="en-US" sz="2400" dirty="0" err="1" smtClean="0"/>
              <a:t>Chem</a:t>
            </a:r>
            <a:r>
              <a:rPr lang="en-US" sz="2400" dirty="0" smtClean="0"/>
              <a:t>, Astronomy, Math, Physics, Computer Science, Nutrition)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6385567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408" y="594735"/>
            <a:ext cx="4820855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3600" dirty="0" smtClean="0"/>
              <a:t>Results:</a:t>
            </a:r>
            <a:endParaRPr lang="en-US" sz="3600" dirty="0"/>
          </a:p>
          <a:p>
            <a:pPr marL="0" indent="0">
              <a:buNone/>
            </a:pPr>
            <a:r>
              <a:rPr lang="en-US" sz="2800" dirty="0" smtClean="0"/>
              <a:t>Higher grades </a:t>
            </a:r>
          </a:p>
          <a:p>
            <a:pPr marL="0" indent="0">
              <a:buNone/>
            </a:pPr>
            <a:r>
              <a:rPr lang="en-US" sz="2800" dirty="0" smtClean="0"/>
              <a:t>in math and science</a:t>
            </a:r>
          </a:p>
          <a:p>
            <a:pPr marL="0" indent="0">
              <a:buNone/>
            </a:pPr>
            <a:endParaRPr lang="en-US" sz="1200" dirty="0"/>
          </a:p>
          <a:p>
            <a:pPr marL="0" indent="0">
              <a:buNone/>
            </a:pPr>
            <a:r>
              <a:rPr lang="en-US" sz="2800" dirty="0" smtClean="0"/>
              <a:t>Higher percentage going to graduate and professional school: FRI 81% and comparison group 51%</a:t>
            </a:r>
            <a:endParaRPr lang="en-US" sz="2800" dirty="0"/>
          </a:p>
          <a:p>
            <a:pPr marL="0" indent="0">
              <a:buNone/>
            </a:pPr>
            <a:endParaRPr lang="en-US" sz="1200" dirty="0" smtClean="0"/>
          </a:p>
          <a:p>
            <a:pPr marL="0" indent="0">
              <a:buNone/>
            </a:pPr>
            <a:r>
              <a:rPr lang="en-US" sz="2800" dirty="0" smtClean="0"/>
              <a:t>Greater academic success in target groups: Hispanic (25% of FRI) and first-generation-college students (25% of FRI)</a:t>
            </a:r>
            <a:endParaRPr lang="en-US" sz="2800" dirty="0"/>
          </a:p>
        </p:txBody>
      </p:sp>
      <p:pic>
        <p:nvPicPr>
          <p:cNvPr id="4" name="Picture 8" descr="data2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02458" y="3783724"/>
            <a:ext cx="3273248" cy="2805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data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43583" y="156797"/>
            <a:ext cx="5400417" cy="25216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07483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           </a:t>
            </a:r>
            <a:fld id="{FB3BAFA2-BFE2-4B4A-8BCB-31B4BA0E3C49}" type="slidenum">
              <a:rPr lang="en-US"/>
              <a:pPr/>
              <a:t>4</a:t>
            </a:fld>
            <a:endParaRPr lang="en-US"/>
          </a:p>
        </p:txBody>
      </p:sp>
      <p:sp>
        <p:nvSpPr>
          <p:cNvPr id="25608" name="TextBox 4"/>
          <p:cNvSpPr txBox="1">
            <a:spLocks noChangeArrowheads="1"/>
          </p:cNvSpPr>
          <p:nvPr/>
        </p:nvSpPr>
        <p:spPr bwMode="auto">
          <a:xfrm>
            <a:off x="152400" y="213230"/>
            <a:ext cx="8839200" cy="6555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800" dirty="0">
                <a:latin typeface="Calibri" pitchFamily="34" charset="0"/>
              </a:rPr>
              <a:t>The Research Educator (RE) </a:t>
            </a:r>
            <a:r>
              <a:rPr lang="en-US" sz="2800" dirty="0" smtClean="0">
                <a:latin typeface="Calibri" pitchFamily="34" charset="0"/>
              </a:rPr>
              <a:t>is key to success of FRI.</a:t>
            </a:r>
          </a:p>
          <a:p>
            <a:r>
              <a:rPr lang="en-US" sz="2800" dirty="0" smtClean="0">
                <a:latin typeface="Calibri" pitchFamily="34" charset="0"/>
              </a:rPr>
              <a:t>PhD with expertise in the FRI stream research area.</a:t>
            </a:r>
          </a:p>
          <a:p>
            <a:r>
              <a:rPr lang="en-US" sz="2800" dirty="0" smtClean="0">
                <a:latin typeface="Calibri" pitchFamily="34" charset="0"/>
              </a:rPr>
              <a:t>RE is the link between students and PI, structures and supervises lab activities, assesses student lab skills, manages labs and equipment, trains undergraduate assistants and mentors.</a:t>
            </a:r>
          </a:p>
          <a:p>
            <a:endParaRPr lang="en-US" sz="2800" dirty="0" smtClean="0">
              <a:latin typeface="Calibri" pitchFamily="34" charset="0"/>
            </a:endParaRPr>
          </a:p>
          <a:p>
            <a:endParaRPr lang="en-US" sz="2800" dirty="0" smtClean="0">
              <a:latin typeface="Calibri" pitchFamily="34" charset="0"/>
            </a:endParaRPr>
          </a:p>
          <a:p>
            <a:r>
              <a:rPr lang="en-US" sz="2800" dirty="0" smtClean="0">
                <a:latin typeface="Calibri" pitchFamily="34" charset="0"/>
              </a:rPr>
              <a:t>RE is a model for effective teaching of research:</a:t>
            </a:r>
          </a:p>
          <a:p>
            <a:pPr marL="457200" indent="-457200">
              <a:buFontTx/>
              <a:buChar char="-"/>
            </a:pPr>
            <a:r>
              <a:rPr lang="en-US" sz="2800" dirty="0" smtClean="0">
                <a:latin typeface="Calibri" pitchFamily="34" charset="0"/>
              </a:rPr>
              <a:t>Pushes and inspires students; sets high standards</a:t>
            </a:r>
          </a:p>
          <a:p>
            <a:pPr marL="457200" indent="-457200">
              <a:buFontTx/>
              <a:buChar char="-"/>
            </a:pPr>
            <a:r>
              <a:rPr lang="en-US" sz="2800" dirty="0" smtClean="0">
                <a:latin typeface="Calibri" pitchFamily="34" charset="0"/>
              </a:rPr>
              <a:t>Creates a structure and community atmosphere</a:t>
            </a:r>
          </a:p>
          <a:p>
            <a:pPr marL="457200" indent="-457200">
              <a:buFontTx/>
              <a:buChar char="-"/>
            </a:pPr>
            <a:r>
              <a:rPr lang="en-US" sz="2800" dirty="0" smtClean="0">
                <a:latin typeface="Calibri" pitchFamily="34" charset="0"/>
              </a:rPr>
              <a:t>Students appreciate RE is invested in their success and in the context of the group project</a:t>
            </a:r>
          </a:p>
          <a:p>
            <a:endParaRPr lang="en-US" sz="2800" dirty="0" smtClean="0">
              <a:latin typeface="Calibri" pitchFamily="34" charset="0"/>
            </a:endParaRPr>
          </a:p>
          <a:p>
            <a:r>
              <a:rPr lang="en-US" sz="2800" dirty="0">
                <a:latin typeface="Calibri" pitchFamily="34" charset="0"/>
              </a:rPr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31052013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</TotalTime>
  <Words>388</Words>
  <Application>Microsoft Macintosh PowerPoint</Application>
  <PresentationFormat>On-screen Show (4:3)</PresentationFormat>
  <Paragraphs>72</Paragraphs>
  <Slides>4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UT Austin’s Freshman  Research Initiative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Ruth Buskirk</dc:creator>
  <cp:lastModifiedBy>Ruth Buskirk</cp:lastModifiedBy>
  <cp:revision>12</cp:revision>
  <cp:lastPrinted>2015-03-27T19:34:55Z</cp:lastPrinted>
  <dcterms:created xsi:type="dcterms:W3CDTF">2015-03-27T11:46:50Z</dcterms:created>
  <dcterms:modified xsi:type="dcterms:W3CDTF">2015-03-27T19:35:09Z</dcterms:modified>
</cp:coreProperties>
</file>